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56796" autoAdjust="0"/>
  </p:normalViewPr>
  <p:slideViewPr>
    <p:cSldViewPr snapToGrid="0">
      <p:cViewPr>
        <p:scale>
          <a:sx n="66" d="100"/>
          <a:sy n="66" d="100"/>
        </p:scale>
        <p:origin x="16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D633-C01E-47FE-8DD0-9EDAD2C98EDA}" type="datetimeFigureOut">
              <a:rPr lang="en-GB" smtClean="0"/>
              <a:t>11/10/2016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2F14D-9A0A-40D8-9FF7-5E8B097E0F0E}" type="slidenum">
              <a:rPr lang="en-GB" smtClean="0"/>
              <a:t>‹#›</a:t>
            </a:fld>
            <a:endParaRPr lang="en-GB"/>
          </a:p>
        </p:txBody>
      </p:sp>
    </p:spTree>
    <p:extLst>
      <p:ext uri="{BB962C8B-B14F-4D97-AF65-F5344CB8AC3E}">
        <p14:creationId xmlns:p14="http://schemas.microsoft.com/office/powerpoint/2010/main" val="1631838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Interface Devices (or HIDs)</a:t>
            </a:r>
            <a:r>
              <a:rPr lang="en-GB" baseline="0" dirty="0"/>
              <a:t> come in all sorts of shapes and sizes – Some that are “standard” such as joysticks, joypads, keyboards, mice and, track balls. Some that are a bit more esoteric: the </a:t>
            </a:r>
            <a:r>
              <a:rPr lang="en-GB" baseline="0" dirty="0" err="1"/>
              <a:t>wiimote</a:t>
            </a:r>
            <a:r>
              <a:rPr lang="en-GB" baseline="0" dirty="0"/>
              <a:t>, plastic guitars, fishing rods and dance pads.</a:t>
            </a:r>
          </a:p>
          <a:p>
            <a:endParaRPr lang="en-GB" baseline="0" dirty="0"/>
          </a:p>
          <a:p>
            <a:r>
              <a:rPr lang="en-GB" baseline="0" dirty="0"/>
              <a:t>We’ll talk about how game engines can handle these devices, how they read and process the data and how we can utilize the inputs. Input devices can sometimes also serve as output devices, so we’ll talk about that a little bit too.</a:t>
            </a:r>
          </a:p>
          <a:p>
            <a:endParaRPr lang="en-GB" baseline="0" dirty="0"/>
          </a:p>
          <a:p>
            <a:r>
              <a:rPr lang="en-GB" baseline="0" dirty="0"/>
              <a:t>Our focus will be on joysticks, joypads and keyboards and mice – but a lot of the same theory works for other devices.</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2</a:t>
            </a:fld>
            <a:endParaRPr lang="en-GB"/>
          </a:p>
        </p:txBody>
      </p:sp>
    </p:spTree>
    <p:extLst>
      <p:ext uri="{BB962C8B-B14F-4D97-AF65-F5344CB8AC3E}">
        <p14:creationId xmlns:p14="http://schemas.microsoft.com/office/powerpoint/2010/main" val="337637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Handling</a:t>
            </a:r>
            <a:r>
              <a:rPr lang="en-GB" baseline="0" dirty="0"/>
              <a:t> input events</a:t>
            </a:r>
          </a:p>
          <a:p>
            <a:endParaRPr lang="en-GB" baseline="0" dirty="0"/>
          </a:p>
          <a:p>
            <a:r>
              <a:rPr lang="en-GB" baseline="0" dirty="0"/>
              <a:t>The easiest way to track the change of state of a button is to compare the current state to a previous state – if they’re different, we know that an event has occurred, by looking at the current state of the button we can tell if it’s a button down or a button up event (</a:t>
            </a:r>
            <a:r>
              <a:rPr lang="en-GB" baseline="0" dirty="0" err="1"/>
              <a:t>ie</a:t>
            </a:r>
            <a:r>
              <a:rPr lang="en-GB" baseline="0" dirty="0"/>
              <a:t>, is the current state a 1 or a 0). We’ll assume that all our controllers register a 0 for up and a 1 for down.</a:t>
            </a:r>
          </a:p>
          <a:p>
            <a:endParaRPr lang="en-GB" baseline="0" dirty="0"/>
          </a:p>
          <a:p>
            <a:r>
              <a:rPr lang="en-GB" baseline="0" dirty="0"/>
              <a:t>The fastest way of doing this (and near enough the easiest) is to use bit-wise operators. Given a 32-bit word variable that contains the state bits of 32 buttons, we want to generate two new 32 bit words: one for button down events, one for button up events. In both cases, the bit corresponding to each button will be 0 if the event has not occurred this frame, 1 otherwise. We also need access to last frame’s button states.</a:t>
            </a:r>
          </a:p>
          <a:p>
            <a:endParaRPr lang="en-GB" baseline="0" dirty="0"/>
          </a:p>
          <a:p>
            <a:r>
              <a:rPr lang="en-GB" baseline="0" dirty="0"/>
              <a:t>NOT flips all the bits (so 0 becomes 1)</a:t>
            </a:r>
          </a:p>
          <a:p>
            <a:r>
              <a:rPr lang="en-GB" baseline="0" dirty="0"/>
              <a:t>AND requires both bits to be 1 otherwise they’re 0 (it’s doing multiplication)</a:t>
            </a:r>
          </a:p>
          <a:p>
            <a:r>
              <a:rPr lang="en-GB" baseline="0" dirty="0"/>
              <a:t>OR results in each position being if both bits are 0, otherwise it’s set to 1</a:t>
            </a:r>
          </a:p>
          <a:p>
            <a:endParaRPr lang="en-GB" baseline="0" dirty="0"/>
          </a:p>
          <a:p>
            <a:r>
              <a:rPr lang="en-GB" baseline="0" dirty="0"/>
              <a:t>The exclusive OR (XOR) produces a 0 if its two inputs are identical and a 1 if they are the same, so applying it to the current and </a:t>
            </a:r>
            <a:r>
              <a:rPr lang="en-GB" baseline="0" dirty="0" err="1"/>
              <a:t>prev</a:t>
            </a:r>
            <a:r>
              <a:rPr lang="en-GB" baseline="0" dirty="0"/>
              <a:t> state variables means we’ll get 1’s for all the buttons that have *changed* between frames. By then looking at the current state, we can see if it’s a button down or button up event.	 </a:t>
            </a:r>
          </a:p>
        </p:txBody>
      </p:sp>
      <p:sp>
        <p:nvSpPr>
          <p:cNvPr id="4" name="Slide Number Placeholder 3"/>
          <p:cNvSpPr>
            <a:spLocks noGrp="1"/>
          </p:cNvSpPr>
          <p:nvPr>
            <p:ph type="sldNum" sz="quarter" idx="10"/>
          </p:nvPr>
        </p:nvSpPr>
        <p:spPr/>
        <p:txBody>
          <a:bodyPr/>
          <a:lstStyle/>
          <a:p>
            <a:fld id="{0102F14D-9A0A-40D8-9FF7-5E8B097E0F0E}" type="slidenum">
              <a:rPr lang="en-GB" smtClean="0"/>
              <a:t>11</a:t>
            </a:fld>
            <a:endParaRPr lang="en-GB"/>
          </a:p>
        </p:txBody>
      </p:sp>
    </p:spTree>
    <p:extLst>
      <p:ext uri="{BB962C8B-B14F-4D97-AF65-F5344CB8AC3E}">
        <p14:creationId xmlns:p14="http://schemas.microsoft.com/office/powerpoint/2010/main" val="304482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remapping allows the player to select their own</a:t>
            </a:r>
            <a:r>
              <a:rPr lang="en-GB" baseline="0" dirty="0"/>
              <a:t> particular control scheme.</a:t>
            </a:r>
          </a:p>
          <a:p>
            <a:endParaRPr lang="en-GB" baseline="0" dirty="0"/>
          </a:p>
          <a:p>
            <a:r>
              <a:rPr lang="en-GB" baseline="0" dirty="0"/>
              <a:t>Some games allow players to configure the entire control scheme to their own personal liking (particularly PC games where the keyboard is the primary input device) while others allow players to select from a small set of preconfigured setups (Halo offers up a range of control schemes that try to account for a range of personal tastes for instance).</a:t>
            </a:r>
          </a:p>
          <a:p>
            <a:endParaRPr lang="en-GB" baseline="0" dirty="0"/>
          </a:p>
          <a:p>
            <a:r>
              <a:rPr lang="en-GB" baseline="0" dirty="0"/>
              <a:t>To implement this, we can assign each function in the game (jump, fire, move forward, duck </a:t>
            </a:r>
            <a:r>
              <a:rPr lang="en-GB" baseline="0" dirty="0" err="1"/>
              <a:t>etc</a:t>
            </a:r>
            <a:r>
              <a:rPr lang="en-GB" baseline="0" dirty="0"/>
              <a:t>) a unique id and then produce a simple table which maps each physical control index to a logical game function. Whenever the game wants to determine whether a given game function should be activated, it does a lookup against the table and reads the state of the assigned control. To change the mapping, we can either swap out the table wholesale (Halo style) or allow specific entries to be changed by the player (Battlefield)</a:t>
            </a:r>
          </a:p>
          <a:p>
            <a:endParaRPr lang="en-GB" baseline="0" dirty="0"/>
          </a:p>
          <a:p>
            <a:r>
              <a:rPr lang="en-GB" baseline="0" dirty="0"/>
              <a:t>There are some other considerations – different controls generate different outputs, axis for analogue controls might range from -32,768 to 32,768 or from 0 to 255 or any other range. Meanwhile, the state of digital buttons is just a 0 or a 1 packed into a suitable integer type – so we need to ensure we only permit mapping of controls that make sense (we shouldn’t allow a digital button to try and represent an analogue axis!)</a:t>
            </a:r>
          </a:p>
          <a:p>
            <a:endParaRPr lang="en-GB" baseline="0" dirty="0"/>
          </a:p>
          <a:p>
            <a:r>
              <a:rPr lang="en-GB" baseline="0" dirty="0"/>
              <a:t>We can get around this in some respects by normalizing our input values to a constrained range – so all our analogue axis will fit within -1 to 1 or 0  to 1 or similar, though we need to think about the differences between triggers (0 to 1) and joysticks (bidirectional: -1 to 1) and how we handle those. It might be easier to classify our inputs into a small set of classes that have specific constraints:</a:t>
            </a:r>
          </a:p>
        </p:txBody>
      </p:sp>
      <p:sp>
        <p:nvSpPr>
          <p:cNvPr id="4" name="Slide Number Placeholder 3"/>
          <p:cNvSpPr>
            <a:spLocks noGrp="1"/>
          </p:cNvSpPr>
          <p:nvPr>
            <p:ph type="sldNum" sz="quarter" idx="10"/>
          </p:nvPr>
        </p:nvSpPr>
        <p:spPr/>
        <p:txBody>
          <a:bodyPr/>
          <a:lstStyle/>
          <a:p>
            <a:fld id="{0102F14D-9A0A-40D8-9FF7-5E8B097E0F0E}" type="slidenum">
              <a:rPr lang="en-GB" smtClean="0"/>
              <a:t>12</a:t>
            </a:fld>
            <a:endParaRPr lang="en-GB"/>
          </a:p>
        </p:txBody>
      </p:sp>
    </p:spTree>
    <p:extLst>
      <p:ext uri="{BB962C8B-B14F-4D97-AF65-F5344CB8AC3E}">
        <p14:creationId xmlns:p14="http://schemas.microsoft.com/office/powerpoint/2010/main" val="84413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a number of ways to actually interface with a HID – which we use depends a little on the type of HID.</a:t>
            </a:r>
          </a:p>
          <a:p>
            <a:endParaRPr lang="en-GB" baseline="0" dirty="0"/>
          </a:p>
          <a:p>
            <a:r>
              <a:rPr lang="en-GB" baseline="0" dirty="0"/>
              <a:t>Polling: some gamepads and older style joysticks are read by querying the device for its current state – we do this every frame (generally).</a:t>
            </a:r>
          </a:p>
          <a:p>
            <a:endParaRPr lang="en-GB" baseline="0" dirty="0"/>
          </a:p>
          <a:p>
            <a:r>
              <a:rPr lang="en-GB" baseline="0" dirty="0"/>
              <a:t>Typically, this happens by either reading hardware registers directly, reading the memory mapped I/O port or via higher level software interface (which does those lower level elements for us)</a:t>
            </a:r>
          </a:p>
          <a:p>
            <a:endParaRPr lang="en-GB" baseline="0" dirty="0"/>
          </a:p>
          <a:p>
            <a:r>
              <a:rPr lang="en-GB" baseline="0" dirty="0"/>
              <a:t>The </a:t>
            </a:r>
            <a:r>
              <a:rPr lang="en-GB" baseline="0" dirty="0" err="1"/>
              <a:t>Xinput</a:t>
            </a:r>
            <a:r>
              <a:rPr lang="en-GB" baseline="0" dirty="0"/>
              <a:t> API from Microsoft is just such a higher level interface for working with Xbox pads on the console and Windows devices – it works via the polling method. Every frame we call </a:t>
            </a:r>
            <a:r>
              <a:rPr lang="en-GB" baseline="0" dirty="0" err="1"/>
              <a:t>XInputGetState</a:t>
            </a:r>
            <a:r>
              <a:rPr lang="en-GB" baseline="0" dirty="0"/>
              <a:t>(), which communicates with the hardware, reads the relevant data and packages it up for us into a XINPUT_STATE </a:t>
            </a:r>
            <a:r>
              <a:rPr lang="en-GB" baseline="0" dirty="0" err="1"/>
              <a:t>struct</a:t>
            </a:r>
            <a:r>
              <a:rPr lang="en-GB" baseline="0" dirty="0"/>
              <a:t>. This </a:t>
            </a:r>
            <a:r>
              <a:rPr lang="en-GB" baseline="0" dirty="0" err="1"/>
              <a:t>struct</a:t>
            </a:r>
            <a:r>
              <a:rPr lang="en-GB" baseline="0" dirty="0"/>
              <a:t> gives us access to the current state of all the controls (buttons, thumb sticks and triggers).</a:t>
            </a:r>
          </a:p>
          <a:p>
            <a:endParaRPr lang="en-GB" baseline="0" dirty="0"/>
          </a:p>
          <a:p>
            <a:r>
              <a:rPr lang="en-GB" baseline="0" dirty="0"/>
              <a:t>NB: in C++ a </a:t>
            </a:r>
            <a:r>
              <a:rPr lang="en-GB" baseline="0" dirty="0" err="1"/>
              <a:t>struct</a:t>
            </a:r>
            <a:r>
              <a:rPr lang="en-GB" baseline="0" dirty="0"/>
              <a:t> is the same as a class except all its members are public by default.</a:t>
            </a:r>
          </a:p>
        </p:txBody>
      </p:sp>
      <p:sp>
        <p:nvSpPr>
          <p:cNvPr id="4" name="Slide Number Placeholder 3"/>
          <p:cNvSpPr>
            <a:spLocks noGrp="1"/>
          </p:cNvSpPr>
          <p:nvPr>
            <p:ph type="sldNum" sz="quarter" idx="10"/>
          </p:nvPr>
        </p:nvSpPr>
        <p:spPr/>
        <p:txBody>
          <a:bodyPr/>
          <a:lstStyle/>
          <a:p>
            <a:fld id="{0102F14D-9A0A-40D8-9FF7-5E8B097E0F0E}" type="slidenum">
              <a:rPr lang="en-GB" smtClean="0"/>
              <a:t>3</a:t>
            </a:fld>
            <a:endParaRPr lang="en-GB"/>
          </a:p>
        </p:txBody>
      </p:sp>
    </p:spTree>
    <p:extLst>
      <p:ext uri="{BB962C8B-B14F-4D97-AF65-F5344CB8AC3E}">
        <p14:creationId xmlns:p14="http://schemas.microsoft.com/office/powerpoint/2010/main" val="259515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Some devices only send information to the game engine when their state changes in some way – the mouse tends to just sit on the mouse mat, so there’s no need to send a continuous stream of data to the system. Instead, it only transmits information when it moves or when a button is pressed or released.</a:t>
            </a:r>
          </a:p>
          <a:p>
            <a:endParaRPr lang="en-GB" baseline="0" dirty="0"/>
          </a:p>
          <a:p>
            <a:r>
              <a:rPr lang="en-GB" baseline="0" dirty="0"/>
              <a:t>These sorts of devices usually communicate with the computer using something called hardware interrupts, which is an electronic signal generated by the device. These signals cause the CPU to stall its current activity (suspending the currently running application) and run an interrupt service routine (ISR).</a:t>
            </a:r>
          </a:p>
          <a:p>
            <a:endParaRPr lang="en-GB" baseline="0" dirty="0"/>
          </a:p>
          <a:p>
            <a:r>
              <a:rPr lang="en-GB" baseline="0" dirty="0"/>
              <a:t>Interrupts are used for all sorts of things, in the case of a HID, the ISR code will probably read the state of the device store it off for later processing and then relinquish CPU control back to the main application. </a:t>
            </a:r>
          </a:p>
          <a:p>
            <a:endParaRPr lang="en-GB" baseline="0" dirty="0"/>
          </a:p>
          <a:p>
            <a:r>
              <a:rPr lang="en-GB" baseline="0" dirty="0"/>
              <a:t>This lets the game engine pick up the data at a later point when it’s convenient.</a:t>
            </a:r>
          </a:p>
          <a:p>
            <a:endParaRPr lang="en-GB" baseline="0" dirty="0"/>
          </a:p>
          <a:p>
            <a:r>
              <a:rPr lang="en-GB" baseline="0" dirty="0"/>
              <a:t>It’s very, very rare for an interrupt to cause a visible hitch in our games – CPUs are so fast that the skip in processing is impossible to detect, but it used to be that interrupts could cause a visible pause in gameplay!</a:t>
            </a:r>
          </a:p>
        </p:txBody>
      </p:sp>
      <p:sp>
        <p:nvSpPr>
          <p:cNvPr id="4" name="Slide Number Placeholder 3"/>
          <p:cNvSpPr>
            <a:spLocks noGrp="1"/>
          </p:cNvSpPr>
          <p:nvPr>
            <p:ph type="sldNum" sz="quarter" idx="10"/>
          </p:nvPr>
        </p:nvSpPr>
        <p:spPr/>
        <p:txBody>
          <a:bodyPr/>
          <a:lstStyle/>
          <a:p>
            <a:fld id="{0102F14D-9A0A-40D8-9FF7-5E8B097E0F0E}" type="slidenum">
              <a:rPr lang="en-GB" smtClean="0"/>
              <a:t>4</a:t>
            </a:fld>
            <a:endParaRPr lang="en-GB"/>
          </a:p>
        </p:txBody>
      </p:sp>
    </p:spTree>
    <p:extLst>
      <p:ext uri="{BB962C8B-B14F-4D97-AF65-F5344CB8AC3E}">
        <p14:creationId xmlns:p14="http://schemas.microsoft.com/office/powerpoint/2010/main" val="357002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we’re working with wireless devices</a:t>
            </a:r>
            <a:r>
              <a:rPr lang="en-GB" baseline="0" dirty="0"/>
              <a:t> (such as the </a:t>
            </a:r>
            <a:r>
              <a:rPr lang="en-GB" baseline="0" dirty="0" err="1"/>
              <a:t>wii</a:t>
            </a:r>
            <a:r>
              <a:rPr lang="en-GB" baseline="0" dirty="0"/>
              <a:t> remote or a wireless game pad like the 360) then we can’t access their state via registers or memory mapped I/O ports. </a:t>
            </a:r>
          </a:p>
          <a:p>
            <a:endParaRPr lang="en-GB" baseline="0" dirty="0"/>
          </a:p>
          <a:p>
            <a:r>
              <a:rPr lang="en-GB" baseline="0" dirty="0"/>
              <a:t>Instead we need to use the relevant wireless protocol (Bluetooth for the </a:t>
            </a:r>
            <a:r>
              <a:rPr lang="en-GB" baseline="0" dirty="0" err="1"/>
              <a:t>wiimote</a:t>
            </a:r>
            <a:r>
              <a:rPr lang="en-GB" baseline="0" dirty="0"/>
              <a:t>). The software can then request the device send its current input data (button states </a:t>
            </a:r>
            <a:r>
              <a:rPr lang="en-GB" baseline="0" dirty="0" err="1"/>
              <a:t>etc</a:t>
            </a:r>
            <a:r>
              <a:rPr lang="en-GB" baseline="0" dirty="0"/>
              <a:t>) or it can send output data (rumble or an audio stream for the </a:t>
            </a:r>
            <a:r>
              <a:rPr lang="en-GB" baseline="0" dirty="0" err="1"/>
              <a:t>wiimote</a:t>
            </a:r>
            <a:r>
              <a:rPr lang="en-GB" baseline="0" dirty="0"/>
              <a:t>).</a:t>
            </a:r>
          </a:p>
          <a:p>
            <a:endParaRPr lang="en-GB" baseline="0" dirty="0"/>
          </a:p>
          <a:p>
            <a:r>
              <a:rPr lang="en-GB" baseline="0" dirty="0"/>
              <a:t>We want to make this process as invisible as possible to the game programmer, ideally the entire process should be encapsulated in such a way that it is used in exactly the same way as wired controllers – this might require that we do the device interaction on a separate thread.</a:t>
            </a:r>
          </a:p>
          <a:p>
            <a:endParaRPr lang="en-GB" baseline="0" dirty="0"/>
          </a:p>
          <a:p>
            <a:r>
              <a:rPr lang="en-GB" baseline="0" dirty="0"/>
              <a:t>It’s up to you as to which approaches you handle in your game engine, some of which may depend on if you decide to try and implement your own input management system or research an existing library that will do that for you.</a:t>
            </a:r>
          </a:p>
        </p:txBody>
      </p:sp>
      <p:sp>
        <p:nvSpPr>
          <p:cNvPr id="4" name="Slide Number Placeholder 3"/>
          <p:cNvSpPr>
            <a:spLocks noGrp="1"/>
          </p:cNvSpPr>
          <p:nvPr>
            <p:ph type="sldNum" sz="quarter" idx="10"/>
          </p:nvPr>
        </p:nvSpPr>
        <p:spPr/>
        <p:txBody>
          <a:bodyPr/>
          <a:lstStyle/>
          <a:p>
            <a:fld id="{0102F14D-9A0A-40D8-9FF7-5E8B097E0F0E}" type="slidenum">
              <a:rPr lang="en-GB" smtClean="0"/>
              <a:t>5</a:t>
            </a:fld>
            <a:endParaRPr lang="en-GB"/>
          </a:p>
        </p:txBody>
      </p:sp>
    </p:spTree>
    <p:extLst>
      <p:ext uri="{BB962C8B-B14F-4D97-AF65-F5344CB8AC3E}">
        <p14:creationId xmlns:p14="http://schemas.microsoft.com/office/powerpoint/2010/main" val="2000983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a:t>
            </a:r>
            <a:r>
              <a:rPr lang="en-GB" baseline="0" dirty="0"/>
              <a:t> controllers vary quite a lot in layout and form factor, they tend to share a common set of actual inputs.</a:t>
            </a:r>
          </a:p>
          <a:p>
            <a:endParaRPr lang="en-GB" baseline="0" dirty="0"/>
          </a:p>
          <a:p>
            <a:r>
              <a:rPr lang="en-GB" baseline="0" dirty="0"/>
              <a:t>The front facing buttons on most modern gamepads are “digital buttons” – they have two states, pressed or not pressed (we sometimes refer to them as being “up” or “down”)</a:t>
            </a:r>
          </a:p>
          <a:p>
            <a:endParaRPr lang="en-GB" baseline="0" dirty="0"/>
          </a:p>
          <a:p>
            <a:r>
              <a:rPr lang="en-GB" baseline="0" dirty="0"/>
              <a:t>The state of a digital button is represented with a single bit, it’s common for 0 to represent “up” (not pressed) and for 1 to represent “down” (pressed) – but this depends quite a bit on the design of the device and the driver developers as to which way round this will actually be. We can always massage the values into a generic setup for our engine.</a:t>
            </a:r>
          </a:p>
          <a:p>
            <a:endParaRPr lang="en-GB" baseline="0" dirty="0"/>
          </a:p>
          <a:p>
            <a:r>
              <a:rPr lang="en-GB" baseline="0" dirty="0"/>
              <a:t>Because they’re stored as bits, we can pack a lot of button data into a single unsigned </a:t>
            </a:r>
            <a:r>
              <a:rPr lang="en-GB" baseline="0" dirty="0" err="1"/>
              <a:t>int</a:t>
            </a:r>
            <a:r>
              <a:rPr lang="en-GB" baseline="0" dirty="0"/>
              <a:t> – the </a:t>
            </a:r>
            <a:r>
              <a:rPr lang="en-GB" baseline="0" dirty="0" err="1"/>
              <a:t>Xinput</a:t>
            </a:r>
            <a:r>
              <a:rPr lang="en-GB" baseline="0" dirty="0"/>
              <a:t> library mentioned earlier gives us the state of all the digital buttons on a 360 pad in the XINPUT_GAMEPAD </a:t>
            </a:r>
            <a:r>
              <a:rPr lang="en-GB" baseline="0" dirty="0" err="1"/>
              <a:t>struct</a:t>
            </a:r>
            <a:r>
              <a:rPr lang="en-GB" baseline="0" dirty="0"/>
              <a:t> as a single variable “</a:t>
            </a:r>
            <a:r>
              <a:rPr lang="en-GB" baseline="0" dirty="0" err="1"/>
              <a:t>wButtons</a:t>
            </a:r>
            <a:r>
              <a:rPr lang="en-GB" baseline="0" dirty="0"/>
              <a:t>” that has a type of word (words are unsigned values that typically take up 16 bits (2 bytes)). </a:t>
            </a:r>
          </a:p>
          <a:p>
            <a:endParaRPr lang="en-GB" baseline="0" dirty="0"/>
          </a:p>
          <a:p>
            <a:r>
              <a:rPr lang="en-GB" baseline="0" dirty="0"/>
              <a:t>Each of the physical buttons then have a bit assigned to them: A is the 12</a:t>
            </a:r>
            <a:r>
              <a:rPr lang="en-GB" baseline="30000" dirty="0"/>
              <a:t>th</a:t>
            </a:r>
            <a:r>
              <a:rPr lang="en-GB" baseline="0" dirty="0"/>
              <a:t> bit, B the 13</a:t>
            </a:r>
            <a:r>
              <a:rPr lang="en-GB" baseline="30000" dirty="0"/>
              <a:t>th</a:t>
            </a:r>
            <a:r>
              <a:rPr lang="en-GB" baseline="0" dirty="0"/>
              <a:t>, X the 14</a:t>
            </a:r>
            <a:r>
              <a:rPr lang="en-GB" baseline="30000" dirty="0"/>
              <a:t>th</a:t>
            </a:r>
            <a:r>
              <a:rPr lang="en-GB" baseline="0" dirty="0"/>
              <a:t> and Y the 15</a:t>
            </a:r>
            <a:r>
              <a:rPr lang="en-GB" baseline="30000" dirty="0"/>
              <a:t>th</a:t>
            </a:r>
            <a:r>
              <a:rPr lang="en-GB" baseline="0" dirty="0"/>
              <a:t>.</a:t>
            </a:r>
          </a:p>
          <a:p>
            <a:endParaRPr lang="en-GB" baseline="0" dirty="0"/>
          </a:p>
          <a:p>
            <a:r>
              <a:rPr lang="en-GB" baseline="0" dirty="0"/>
              <a:t>We can check an individual buttons value from the </a:t>
            </a:r>
            <a:r>
              <a:rPr lang="en-GB" baseline="0" dirty="0" err="1"/>
              <a:t>wButton</a:t>
            </a:r>
            <a:r>
              <a:rPr lang="en-GB" baseline="0" dirty="0"/>
              <a:t> word with a bitmask using the bitwise operator (&amp;):</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102F14D-9A0A-40D8-9FF7-5E8B097E0F0E}" type="slidenum">
              <a:rPr lang="en-GB" smtClean="0"/>
              <a:t>6</a:t>
            </a:fld>
            <a:endParaRPr lang="en-GB"/>
          </a:p>
        </p:txBody>
      </p:sp>
    </p:spTree>
    <p:extLst>
      <p:ext uri="{BB962C8B-B14F-4D97-AF65-F5344CB8AC3E}">
        <p14:creationId xmlns:p14="http://schemas.microsoft.com/office/powerpoint/2010/main" val="293271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Gamepads and joysticks also have analogue inputs – which can take on a range of values (rather</a:t>
            </a:r>
            <a:r>
              <a:rPr lang="en-GB" baseline="0" dirty="0"/>
              <a:t> than just 0 or 1)</a:t>
            </a:r>
          </a:p>
          <a:p>
            <a:endParaRPr lang="en-GB" baseline="0" dirty="0"/>
          </a:p>
          <a:p>
            <a:r>
              <a:rPr lang="en-GB" baseline="0" dirty="0"/>
              <a:t>These kinds of inputs are used to represent the two dimensional position of a joystick (which is in fact two analogue inputs, x and y) or the degree to which a trigger has been pressed. Some times, the front buttons of a gamepad are also analogue, but that’s rare – the </a:t>
            </a:r>
            <a:r>
              <a:rPr lang="en-GB" baseline="0" dirty="0" err="1"/>
              <a:t>dualshock</a:t>
            </a:r>
            <a:r>
              <a:rPr lang="en-GB" baseline="0" dirty="0"/>
              <a:t> 2 had analogue front buttons rather than digital, allowing an engine to read how far you had pressed one of them to a much more exact degree.</a:t>
            </a:r>
          </a:p>
          <a:p>
            <a:endParaRPr lang="en-GB" baseline="0" dirty="0"/>
          </a:p>
          <a:p>
            <a:r>
              <a:rPr lang="en-GB" baseline="0" dirty="0"/>
              <a:t>Strictly, by the time the signal has reach the engine, they are no long analogue, having been digitized and converted into an integer value – so the input value might range from -32,768 to 32,768 if represented by a 16 bit signed integer, sometimes they’re converted into a floating value which ranges between -1 and 1 instead.</a:t>
            </a:r>
          </a:p>
          <a:p>
            <a:endParaRPr lang="en-GB" baseline="0" dirty="0"/>
          </a:p>
          <a:p>
            <a:r>
              <a:rPr lang="en-GB" baseline="0" dirty="0"/>
              <a:t>Our faithful friend XINPUT_GAMEPAD represents the deflections of the </a:t>
            </a:r>
            <a:r>
              <a:rPr lang="en-GB" baseline="0" dirty="0" err="1"/>
              <a:t>thumbsticks</a:t>
            </a:r>
            <a:r>
              <a:rPr lang="en-GB" baseline="0" dirty="0"/>
              <a:t> as 16-bit signed integers (</a:t>
            </a:r>
            <a:r>
              <a:rPr lang="en-GB" baseline="0" dirty="0" err="1"/>
              <a:t>sThumbLX</a:t>
            </a:r>
            <a:r>
              <a:rPr lang="en-GB" baseline="0" dirty="0"/>
              <a:t> and </a:t>
            </a:r>
            <a:r>
              <a:rPr lang="en-GB" baseline="0" dirty="0" err="1"/>
              <a:t>sThumbLY</a:t>
            </a:r>
            <a:r>
              <a:rPr lang="en-GB" baseline="0" dirty="0"/>
              <a:t> for left, </a:t>
            </a:r>
            <a:r>
              <a:rPr lang="en-GB" baseline="0" dirty="0" err="1"/>
              <a:t>sThumbRX</a:t>
            </a:r>
            <a:r>
              <a:rPr lang="en-GB" baseline="0" dirty="0"/>
              <a:t> and </a:t>
            </a:r>
            <a:r>
              <a:rPr lang="en-GB" baseline="0" dirty="0" err="1"/>
              <a:t>sThumbRY</a:t>
            </a:r>
            <a:r>
              <a:rPr lang="en-GB" baseline="0" dirty="0"/>
              <a:t> for the right) – while triggers are represented as 8 bit unsigned integers, giving a range between 0 and 255 (fully pressed). Different game machines will have different analogue representations of their input states!</a:t>
            </a:r>
          </a:p>
          <a:p>
            <a:endParaRPr lang="en-GB" baseline="0" dirty="0"/>
          </a:p>
          <a:p>
            <a:r>
              <a:rPr lang="en-GB" baseline="0" dirty="0"/>
              <a:t>Generally, these axes values are represented as absolute values – so we have a clear understanding of where the zero position lies. But some devices will report their position in terms of a relative. In which case knowing the zero location is problematic, as a zero reading from the device just means it has not moved, while a non-zero value gives us the difference (or delta) from the last time it was read. Most mice type devices work like this (mice, trackballs </a:t>
            </a:r>
            <a:r>
              <a:rPr lang="en-GB" baseline="0" dirty="0" err="1"/>
              <a:t>etc</a:t>
            </a:r>
            <a:r>
              <a:rPr lang="en-GB" baseline="0" dirty="0"/>
              <a:t>)</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7</a:t>
            </a:fld>
            <a:endParaRPr lang="en-GB"/>
          </a:p>
        </p:txBody>
      </p:sp>
    </p:spTree>
    <p:extLst>
      <p:ext uri="{BB962C8B-B14F-4D97-AF65-F5344CB8AC3E}">
        <p14:creationId xmlns:p14="http://schemas.microsoft.com/office/powerpoint/2010/main" val="214505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input</a:t>
            </a:r>
            <a:r>
              <a:rPr lang="en-GB" baseline="0" dirty="0"/>
              <a:t> devices also allow us to use them as output devices too:</a:t>
            </a:r>
          </a:p>
          <a:p>
            <a:endParaRPr lang="en-GB" baseline="0" dirty="0"/>
          </a:p>
          <a:p>
            <a:r>
              <a:rPr lang="en-GB" baseline="0" dirty="0"/>
              <a:t>The most common feature is rumble (or vibration) – rumble is usually generated by one or two motors, which the game engine can control independently to try and simulate basic force feedback (so a car going off road, the rumble when a tank goes past in an FPS game </a:t>
            </a:r>
            <a:r>
              <a:rPr lang="en-GB" baseline="0" dirty="0" err="1"/>
              <a:t>etc</a:t>
            </a:r>
            <a:r>
              <a:rPr lang="en-GB" baseline="0" dirty="0"/>
              <a:t>).</a:t>
            </a:r>
          </a:p>
          <a:p>
            <a:endParaRPr lang="en-GB" baseline="0" dirty="0"/>
          </a:p>
          <a:p>
            <a:r>
              <a:rPr lang="en-GB" baseline="0" dirty="0"/>
              <a:t>A more precise form of this is offered through force feedback, which uses an actuator in the device to provide resistance to the player – this is pretty common in steering wheel devices for arcade games, with the wheel resisting the players attempts to turn it. The game engine gets slightly finer control over the force feedback motor.</a:t>
            </a:r>
          </a:p>
          <a:p>
            <a:endParaRPr lang="en-GB" baseline="0" dirty="0"/>
          </a:p>
          <a:p>
            <a:r>
              <a:rPr lang="en-GB" baseline="0" dirty="0"/>
              <a:t>Some HIDs can be used to playback audio - the </a:t>
            </a:r>
            <a:r>
              <a:rPr lang="en-GB" baseline="0" dirty="0" err="1"/>
              <a:t>Wiimote</a:t>
            </a:r>
            <a:r>
              <a:rPr lang="en-GB" baseline="0" dirty="0"/>
              <a:t> has a speaker built in, while all recent </a:t>
            </a:r>
            <a:r>
              <a:rPr lang="en-GB" baseline="0" dirty="0" err="1"/>
              <a:t>xbox</a:t>
            </a:r>
            <a:r>
              <a:rPr lang="en-GB" baseline="0" dirty="0"/>
              <a:t> and </a:t>
            </a:r>
            <a:r>
              <a:rPr lang="en-GB" baseline="0" dirty="0" err="1"/>
              <a:t>playstation</a:t>
            </a:r>
            <a:r>
              <a:rPr lang="en-GB" baseline="0" dirty="0"/>
              <a:t> pads have headphone jacks for a headset which can be used for voice chat or standard audio. Our interface to the device will allow us to send a correctly formatted audio stream straight through to these audio outputs, though we have to be aware when such things are optional (such as the headsets on </a:t>
            </a:r>
            <a:r>
              <a:rPr lang="en-GB" baseline="0" dirty="0" err="1"/>
              <a:t>xbox</a:t>
            </a:r>
            <a:r>
              <a:rPr lang="en-GB" baseline="0" dirty="0"/>
              <a:t> or </a:t>
            </a:r>
            <a:r>
              <a:rPr lang="en-GB" baseline="0" dirty="0" err="1"/>
              <a:t>playstation</a:t>
            </a:r>
            <a:r>
              <a:rPr lang="en-GB" baseline="0" dirty="0"/>
              <a:t> pads).</a:t>
            </a:r>
          </a:p>
          <a:p>
            <a:endParaRPr lang="en-GB" baseline="0" dirty="0"/>
          </a:p>
          <a:p>
            <a:r>
              <a:rPr lang="en-GB" baseline="0" dirty="0"/>
              <a:t>There’s a broad range of other I/O on input devices – lots of them have LEDs that can be controlled via software (the </a:t>
            </a:r>
            <a:r>
              <a:rPr lang="en-GB" baseline="0" dirty="0" err="1"/>
              <a:t>dualshock</a:t>
            </a:r>
            <a:r>
              <a:rPr lang="en-GB" baseline="0" dirty="0"/>
              <a:t> 4 has the light bar, </a:t>
            </a:r>
            <a:r>
              <a:rPr lang="en-GB" baseline="0" dirty="0" err="1"/>
              <a:t>wiimotes</a:t>
            </a:r>
            <a:r>
              <a:rPr lang="en-GB" baseline="0" dirty="0"/>
              <a:t> have 4 LEDs on them) and specialised devices like steering wheels, guitars and drum kits all have their own unique elements that we might have to account for.</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8</a:t>
            </a:fld>
            <a:endParaRPr lang="en-GB"/>
          </a:p>
        </p:txBody>
      </p:sp>
    </p:spTree>
    <p:extLst>
      <p:ext uri="{BB962C8B-B14F-4D97-AF65-F5344CB8AC3E}">
        <p14:creationId xmlns:p14="http://schemas.microsoft.com/office/powerpoint/2010/main" val="162133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a:t>
            </a:r>
            <a:r>
              <a:rPr lang="en-GB" baseline="0" dirty="0"/>
              <a:t> HID management system should be able to offer at least some or all of the following:</a:t>
            </a:r>
          </a:p>
          <a:p>
            <a:endParaRPr lang="en-GB" baseline="0" dirty="0"/>
          </a:p>
          <a:p>
            <a:r>
              <a:rPr lang="en-GB" baseline="0" dirty="0"/>
              <a:t>We’ll talk about some of these in a bit more detail – but for really in depth coverage, take a look at the library copies of game engine architecture!</a:t>
            </a:r>
          </a:p>
          <a:p>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9</a:t>
            </a:fld>
            <a:endParaRPr lang="en-GB"/>
          </a:p>
        </p:txBody>
      </p:sp>
    </p:spTree>
    <p:extLst>
      <p:ext uri="{BB962C8B-B14F-4D97-AF65-F5344CB8AC3E}">
        <p14:creationId xmlns:p14="http://schemas.microsoft.com/office/powerpoint/2010/main" val="170513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analog</a:t>
            </a:r>
            <a:r>
              <a:rPr lang="en-GB" baseline="0" dirty="0"/>
              <a:t>ue input axis produces input values that range between a predefined minimum and maximum value – we can call these </a:t>
            </a:r>
            <a:r>
              <a:rPr lang="en-GB" baseline="0" dirty="0" err="1"/>
              <a:t>Imin</a:t>
            </a:r>
            <a:r>
              <a:rPr lang="en-GB" baseline="0" dirty="0"/>
              <a:t> and Imax.</a:t>
            </a:r>
          </a:p>
          <a:p>
            <a:endParaRPr lang="en-GB" baseline="0" dirty="0"/>
          </a:p>
          <a:p>
            <a:r>
              <a:rPr lang="en-GB" baseline="0" dirty="0"/>
              <a:t>When the control is not being touched, we expect it to produce a steady value which is usually equal to 0, it either lies half way between the min and max values for a two way input such as a joystick or at the minimum value for something like a trigger.</a:t>
            </a:r>
          </a:p>
          <a:p>
            <a:endParaRPr lang="en-GB" baseline="0" dirty="0"/>
          </a:p>
          <a:p>
            <a:r>
              <a:rPr lang="en-GB" baseline="0" dirty="0"/>
              <a:t>Unfortunately, its rare for us to get a pure signal from the device – we often get noise on the axis reads, which means we may see </a:t>
            </a:r>
            <a:r>
              <a:rPr lang="en-GB" baseline="0" dirty="0" err="1"/>
              <a:t>fluctations</a:t>
            </a:r>
            <a:r>
              <a:rPr lang="en-GB" baseline="0" dirty="0"/>
              <a:t> around the 0 point, the most common solution to this is to introduce a small dead zone around the 0 point. We can specify this by implementing an offset value (a small value that if the input between 0 and the offset we clamp the value to 0). Any dead zone must be wide enough to cover for the </a:t>
            </a:r>
            <a:r>
              <a:rPr lang="en-GB" baseline="0" dirty="0" err="1"/>
              <a:t>noisest</a:t>
            </a:r>
            <a:r>
              <a:rPr lang="en-GB" baseline="0" dirty="0"/>
              <a:t> inputs generated by an undisturbed control but not so large as to make the controls feel unresponsive.</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10</a:t>
            </a:fld>
            <a:endParaRPr lang="en-GB"/>
          </a:p>
        </p:txBody>
      </p:sp>
    </p:spTree>
    <p:extLst>
      <p:ext uri="{BB962C8B-B14F-4D97-AF65-F5344CB8AC3E}">
        <p14:creationId xmlns:p14="http://schemas.microsoft.com/office/powerpoint/2010/main" val="79811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10/11/2016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10/11/2016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10/11/2016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Input Management</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7783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dead z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3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707923" y="648929"/>
            <a:ext cx="3244645" cy="1533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t>dword</a:t>
            </a:r>
            <a:r>
              <a:rPr lang="en-GB" dirty="0"/>
              <a:t> </a:t>
            </a:r>
            <a:r>
              <a:rPr lang="en-GB" dirty="0" err="1"/>
              <a:t>buttonStates</a:t>
            </a:r>
            <a:r>
              <a:rPr lang="en-GB" dirty="0"/>
              <a:t>;</a:t>
            </a:r>
          </a:p>
          <a:p>
            <a:r>
              <a:rPr lang="en-GB" dirty="0" err="1"/>
              <a:t>dword</a:t>
            </a:r>
            <a:r>
              <a:rPr lang="en-GB" dirty="0"/>
              <a:t> </a:t>
            </a:r>
            <a:r>
              <a:rPr lang="en-GB" dirty="0" err="1"/>
              <a:t>buttonUps</a:t>
            </a:r>
            <a:r>
              <a:rPr lang="en-GB" dirty="0"/>
              <a:t>;</a:t>
            </a:r>
          </a:p>
          <a:p>
            <a:r>
              <a:rPr lang="en-GB" dirty="0" err="1"/>
              <a:t>dword</a:t>
            </a:r>
            <a:r>
              <a:rPr lang="en-GB" dirty="0"/>
              <a:t> </a:t>
            </a:r>
            <a:r>
              <a:rPr lang="en-GB" dirty="0" err="1"/>
              <a:t>buttonDowns</a:t>
            </a:r>
            <a:r>
              <a:rPr lang="en-GB" dirty="0"/>
              <a:t>;</a:t>
            </a:r>
          </a:p>
          <a:p>
            <a:r>
              <a:rPr lang="en-GB" dirty="0" err="1"/>
              <a:t>dword</a:t>
            </a:r>
            <a:r>
              <a:rPr lang="en-GB" dirty="0"/>
              <a:t> </a:t>
            </a:r>
            <a:r>
              <a:rPr lang="en-GB" dirty="0" err="1"/>
              <a:t>prevButtonStates</a:t>
            </a:r>
            <a:r>
              <a:rPr lang="en-GB" dirty="0"/>
              <a:t>;</a:t>
            </a:r>
          </a:p>
        </p:txBody>
      </p:sp>
      <p:sp>
        <p:nvSpPr>
          <p:cNvPr id="4" name="Rounded Rectangle 3"/>
          <p:cNvSpPr/>
          <p:nvPr/>
        </p:nvSpPr>
        <p:spPr>
          <a:xfrm>
            <a:off x="2993922" y="4323735"/>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AND</a:t>
            </a:r>
          </a:p>
        </p:txBody>
      </p:sp>
      <p:sp>
        <p:nvSpPr>
          <p:cNvPr id="5" name="Rounded Rectangle 4"/>
          <p:cNvSpPr/>
          <p:nvPr/>
        </p:nvSpPr>
        <p:spPr>
          <a:xfrm>
            <a:off x="4916127" y="4323735"/>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 &amp; y</a:t>
            </a:r>
          </a:p>
        </p:txBody>
      </p:sp>
      <p:sp>
        <p:nvSpPr>
          <p:cNvPr id="6" name="Rounded Rectangle 5"/>
          <p:cNvSpPr/>
          <p:nvPr/>
        </p:nvSpPr>
        <p:spPr>
          <a:xfrm>
            <a:off x="6159907" y="4323735"/>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Each bit in x AND each bit in y</a:t>
            </a:r>
          </a:p>
        </p:txBody>
      </p:sp>
      <p:sp>
        <p:nvSpPr>
          <p:cNvPr id="7" name="Rounded Rectangle 6"/>
          <p:cNvSpPr/>
          <p:nvPr/>
        </p:nvSpPr>
        <p:spPr>
          <a:xfrm>
            <a:off x="2993922" y="4889090"/>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OR</a:t>
            </a:r>
          </a:p>
        </p:txBody>
      </p:sp>
      <p:sp>
        <p:nvSpPr>
          <p:cNvPr id="8" name="Rounded Rectangle 7"/>
          <p:cNvSpPr/>
          <p:nvPr/>
        </p:nvSpPr>
        <p:spPr>
          <a:xfrm>
            <a:off x="4916127" y="4889090"/>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 | y</a:t>
            </a:r>
          </a:p>
        </p:txBody>
      </p:sp>
      <p:sp>
        <p:nvSpPr>
          <p:cNvPr id="9" name="Rounded Rectangle 8"/>
          <p:cNvSpPr/>
          <p:nvPr/>
        </p:nvSpPr>
        <p:spPr>
          <a:xfrm>
            <a:off x="6159907" y="4889090"/>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Each bit in x OR each bit in y</a:t>
            </a:r>
          </a:p>
        </p:txBody>
      </p:sp>
      <p:sp>
        <p:nvSpPr>
          <p:cNvPr id="10" name="Rounded Rectangle 9"/>
          <p:cNvSpPr/>
          <p:nvPr/>
        </p:nvSpPr>
        <p:spPr>
          <a:xfrm>
            <a:off x="2993922" y="5480255"/>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XOR</a:t>
            </a:r>
          </a:p>
        </p:txBody>
      </p:sp>
      <p:sp>
        <p:nvSpPr>
          <p:cNvPr id="11" name="Rounded Rectangle 10"/>
          <p:cNvSpPr/>
          <p:nvPr/>
        </p:nvSpPr>
        <p:spPr>
          <a:xfrm>
            <a:off x="4916127" y="5480255"/>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 ^ y</a:t>
            </a:r>
          </a:p>
        </p:txBody>
      </p:sp>
      <p:sp>
        <p:nvSpPr>
          <p:cNvPr id="12" name="Rounded Rectangle 11"/>
          <p:cNvSpPr/>
          <p:nvPr/>
        </p:nvSpPr>
        <p:spPr>
          <a:xfrm>
            <a:off x="6159907" y="5480255"/>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Each bit in x XOR each bit in y</a:t>
            </a:r>
          </a:p>
        </p:txBody>
      </p:sp>
      <p:sp>
        <p:nvSpPr>
          <p:cNvPr id="13" name="Rounded Rectangle 12"/>
          <p:cNvSpPr/>
          <p:nvPr/>
        </p:nvSpPr>
        <p:spPr>
          <a:xfrm>
            <a:off x="2993922" y="3726425"/>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NOT</a:t>
            </a:r>
          </a:p>
        </p:txBody>
      </p:sp>
      <p:sp>
        <p:nvSpPr>
          <p:cNvPr id="14" name="Rounded Rectangle 13"/>
          <p:cNvSpPr/>
          <p:nvPr/>
        </p:nvSpPr>
        <p:spPr>
          <a:xfrm>
            <a:off x="4916127" y="3726425"/>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a:t>
            </a:r>
          </a:p>
        </p:txBody>
      </p:sp>
      <p:sp>
        <p:nvSpPr>
          <p:cNvPr id="15" name="Rounded Rectangle 14"/>
          <p:cNvSpPr/>
          <p:nvPr/>
        </p:nvSpPr>
        <p:spPr>
          <a:xfrm>
            <a:off x="6159907" y="3726425"/>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All bits in x are flipped</a:t>
            </a:r>
          </a:p>
        </p:txBody>
      </p:sp>
      <p:sp>
        <p:nvSpPr>
          <p:cNvPr id="3" name="Rounded Rectangle 2"/>
          <p:cNvSpPr/>
          <p:nvPr/>
        </p:nvSpPr>
        <p:spPr>
          <a:xfrm>
            <a:off x="5914103" y="648929"/>
            <a:ext cx="5589638" cy="1533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U32</a:t>
            </a:r>
            <a:r>
              <a:rPr lang="en-GB" sz="1600" dirty="0"/>
              <a:t> </a:t>
            </a:r>
            <a:r>
              <a:rPr lang="en-GB" sz="1600" dirty="0" err="1"/>
              <a:t>buttonChanges</a:t>
            </a:r>
            <a:r>
              <a:rPr lang="en-GB" sz="1600" dirty="0"/>
              <a:t> = </a:t>
            </a:r>
            <a:r>
              <a:rPr lang="en-GB" sz="1600" dirty="0" err="1"/>
              <a:t>m_buttonStates</a:t>
            </a:r>
            <a:r>
              <a:rPr lang="en-GB" sz="1600" dirty="0"/>
              <a:t> </a:t>
            </a:r>
            <a:r>
              <a:rPr lang="en-GB" sz="1600" b="1" dirty="0"/>
              <a:t>^ </a:t>
            </a:r>
            <a:r>
              <a:rPr lang="en-GB" sz="1600" dirty="0" err="1"/>
              <a:t>m_prevButtonStates</a:t>
            </a:r>
            <a:r>
              <a:rPr lang="en-GB" sz="1600" dirty="0"/>
              <a:t>;</a:t>
            </a:r>
          </a:p>
          <a:p>
            <a:r>
              <a:rPr lang="en-GB" sz="1600" b="1" dirty="0" err="1"/>
              <a:t>m_buttonDowns</a:t>
            </a:r>
            <a:r>
              <a:rPr lang="en-GB" sz="1600" b="1" dirty="0"/>
              <a:t> </a:t>
            </a:r>
            <a:r>
              <a:rPr lang="en-GB" sz="1600" dirty="0"/>
              <a:t>= </a:t>
            </a:r>
            <a:r>
              <a:rPr lang="en-GB" sz="1600" dirty="0" err="1"/>
              <a:t>buttonChanges</a:t>
            </a:r>
            <a:r>
              <a:rPr lang="en-GB" sz="1600" dirty="0"/>
              <a:t> </a:t>
            </a:r>
            <a:r>
              <a:rPr lang="en-GB" sz="1600" b="1" dirty="0"/>
              <a:t>&amp; </a:t>
            </a:r>
            <a:r>
              <a:rPr lang="en-GB" sz="1600" dirty="0" err="1"/>
              <a:t>m_buttonStates</a:t>
            </a:r>
            <a:r>
              <a:rPr lang="en-GB" sz="1600" dirty="0"/>
              <a:t>;</a:t>
            </a:r>
          </a:p>
          <a:p>
            <a:r>
              <a:rPr lang="en-GB" sz="1600" b="1" dirty="0" err="1"/>
              <a:t>m_buttonUps</a:t>
            </a:r>
            <a:r>
              <a:rPr lang="en-GB" sz="1600" b="1" dirty="0"/>
              <a:t> </a:t>
            </a:r>
            <a:r>
              <a:rPr lang="en-GB" sz="1600" dirty="0"/>
              <a:t>= </a:t>
            </a:r>
            <a:r>
              <a:rPr lang="en-GB" sz="1600" dirty="0" err="1"/>
              <a:t>buttonChanges</a:t>
            </a:r>
            <a:r>
              <a:rPr lang="en-GB" sz="1600" dirty="0"/>
              <a:t> </a:t>
            </a:r>
            <a:r>
              <a:rPr lang="en-GB" sz="1600" b="1" dirty="0"/>
              <a:t>&amp; </a:t>
            </a:r>
            <a:r>
              <a:rPr lang="en-GB" sz="1600" dirty="0"/>
              <a:t>(</a:t>
            </a:r>
            <a:r>
              <a:rPr lang="en-GB" sz="1600" b="1" dirty="0"/>
              <a:t>~</a:t>
            </a:r>
            <a:r>
              <a:rPr lang="en-GB" sz="1600" dirty="0" err="1"/>
              <a:t>m_buttonStates</a:t>
            </a:r>
            <a:r>
              <a:rPr lang="en-GB" sz="1600" dirty="0"/>
              <a:t>);</a:t>
            </a:r>
          </a:p>
        </p:txBody>
      </p:sp>
    </p:spTree>
    <p:extLst>
      <p:ext uri="{BB962C8B-B14F-4D97-AF65-F5344CB8AC3E}">
        <p14:creationId xmlns:p14="http://schemas.microsoft.com/office/powerpoint/2010/main" val="35334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ualshock 4 vs xbox one 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232480" y="153851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Digital Buttons</a:t>
            </a:r>
          </a:p>
        </p:txBody>
      </p:sp>
      <p:sp>
        <p:nvSpPr>
          <p:cNvPr id="4" name="Rounded Rectangle 3"/>
          <p:cNvSpPr/>
          <p:nvPr/>
        </p:nvSpPr>
        <p:spPr>
          <a:xfrm>
            <a:off x="2232480" y="251006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Unidirectional axis</a:t>
            </a:r>
          </a:p>
        </p:txBody>
      </p:sp>
      <p:sp>
        <p:nvSpPr>
          <p:cNvPr id="5" name="Rounded Rectangle 4"/>
          <p:cNvSpPr/>
          <p:nvPr/>
        </p:nvSpPr>
        <p:spPr>
          <a:xfrm>
            <a:off x="2232480" y="348161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Bidirectional axis</a:t>
            </a:r>
          </a:p>
        </p:txBody>
      </p:sp>
      <p:sp>
        <p:nvSpPr>
          <p:cNvPr id="6" name="Rounded Rectangle 5"/>
          <p:cNvSpPr/>
          <p:nvPr/>
        </p:nvSpPr>
        <p:spPr>
          <a:xfrm>
            <a:off x="2232480" y="445316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Relative axis</a:t>
            </a:r>
          </a:p>
        </p:txBody>
      </p:sp>
      <p:sp>
        <p:nvSpPr>
          <p:cNvPr id="7" name="Rounded Rectangle 6"/>
          <p:cNvSpPr/>
          <p:nvPr/>
        </p:nvSpPr>
        <p:spPr>
          <a:xfrm>
            <a:off x="4518479" y="153851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States are packed into a 32-bit word</a:t>
            </a:r>
          </a:p>
        </p:txBody>
      </p:sp>
      <p:sp>
        <p:nvSpPr>
          <p:cNvPr id="8" name="Rounded Rectangle 7"/>
          <p:cNvSpPr/>
          <p:nvPr/>
        </p:nvSpPr>
        <p:spPr>
          <a:xfrm>
            <a:off x="4518479" y="251006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Produce floating-point input values in the range [0,1]</a:t>
            </a:r>
          </a:p>
        </p:txBody>
      </p:sp>
      <p:sp>
        <p:nvSpPr>
          <p:cNvPr id="9" name="Rounded Rectangle 8"/>
          <p:cNvSpPr/>
          <p:nvPr/>
        </p:nvSpPr>
        <p:spPr>
          <a:xfrm>
            <a:off x="4518479" y="348161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Producing floating-point input values in the range [-1,1]</a:t>
            </a:r>
          </a:p>
        </p:txBody>
      </p:sp>
      <p:sp>
        <p:nvSpPr>
          <p:cNvPr id="10" name="Rounded Rectangle 9"/>
          <p:cNvSpPr/>
          <p:nvPr/>
        </p:nvSpPr>
        <p:spPr>
          <a:xfrm>
            <a:off x="4518479" y="445316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Produce floating-point input values in the range [-1,1] where the range represents the maximum relative offset</a:t>
            </a:r>
          </a:p>
        </p:txBody>
      </p:sp>
    </p:spTree>
    <p:extLst>
      <p:ext uri="{BB962C8B-B14F-4D97-AF65-F5344CB8AC3E}">
        <p14:creationId xmlns:p14="http://schemas.microsoft.com/office/powerpoint/2010/main" val="15178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ame 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nes joyp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58" y="314818"/>
            <a:ext cx="4517370" cy="2381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oystick thrustmaster hot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4121" y="702873"/>
            <a:ext cx="5452254" cy="54522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58" y="3019156"/>
            <a:ext cx="4688526" cy="3516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4" name="Picture 10" descr="Image result for gaming mou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6659" y="962952"/>
            <a:ext cx="5227178" cy="49320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trackb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858" y="170392"/>
            <a:ext cx="4517369" cy="267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6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retro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100" y="30480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Polling</a:t>
            </a:r>
          </a:p>
        </p:txBody>
      </p:sp>
    </p:spTree>
    <p:extLst>
      <p:ext uri="{BB962C8B-B14F-4D97-AF65-F5344CB8AC3E}">
        <p14:creationId xmlns:p14="http://schemas.microsoft.com/office/powerpoint/2010/main" val="27662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retro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100" y="30480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Polling</a:t>
            </a:r>
          </a:p>
        </p:txBody>
      </p:sp>
      <p:sp>
        <p:nvSpPr>
          <p:cNvPr id="5" name="Rounded Rectangle 4"/>
          <p:cNvSpPr/>
          <p:nvPr/>
        </p:nvSpPr>
        <p:spPr>
          <a:xfrm>
            <a:off x="419100" y="2600325"/>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Interrupts</a:t>
            </a:r>
          </a:p>
        </p:txBody>
      </p:sp>
    </p:spTree>
    <p:extLst>
      <p:ext uri="{BB962C8B-B14F-4D97-AF65-F5344CB8AC3E}">
        <p14:creationId xmlns:p14="http://schemas.microsoft.com/office/powerpoint/2010/main" val="13415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retro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100" y="30480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Polling</a:t>
            </a:r>
          </a:p>
        </p:txBody>
      </p:sp>
      <p:sp>
        <p:nvSpPr>
          <p:cNvPr id="5" name="Rounded Rectangle 4"/>
          <p:cNvSpPr/>
          <p:nvPr/>
        </p:nvSpPr>
        <p:spPr>
          <a:xfrm>
            <a:off x="419100" y="2600325"/>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Interrupts</a:t>
            </a:r>
          </a:p>
        </p:txBody>
      </p:sp>
      <p:sp>
        <p:nvSpPr>
          <p:cNvPr id="6" name="Rounded Rectangle 5"/>
          <p:cNvSpPr/>
          <p:nvPr/>
        </p:nvSpPr>
        <p:spPr>
          <a:xfrm>
            <a:off x="419100" y="489585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Wireless</a:t>
            </a:r>
          </a:p>
        </p:txBody>
      </p:sp>
    </p:spTree>
    <p:extLst>
      <p:ext uri="{BB962C8B-B14F-4D97-AF65-F5344CB8AC3E}">
        <p14:creationId xmlns:p14="http://schemas.microsoft.com/office/powerpoint/2010/main" val="100091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arcade but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105150" y="3429000"/>
            <a:ext cx="8858250" cy="299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t>bool </a:t>
            </a:r>
            <a:r>
              <a:rPr lang="en-GB" sz="2400" dirty="0" err="1"/>
              <a:t>IsButtonADown</a:t>
            </a:r>
            <a:r>
              <a:rPr lang="en-GB" sz="2400" dirty="0"/>
              <a:t>(</a:t>
            </a:r>
            <a:r>
              <a:rPr lang="en-GB" sz="2400" dirty="0" err="1"/>
              <a:t>const</a:t>
            </a:r>
            <a:r>
              <a:rPr lang="en-GB" sz="2400" dirty="0"/>
              <a:t> XINPUT_GAMEPAD&amp; pad)</a:t>
            </a:r>
          </a:p>
          <a:p>
            <a:r>
              <a:rPr lang="en-GB" sz="2400" dirty="0"/>
              <a:t>{</a:t>
            </a:r>
          </a:p>
          <a:p>
            <a:r>
              <a:rPr lang="en-GB" sz="2400" dirty="0"/>
              <a:t>    // Mask off all bits but bit 12 (the A button).</a:t>
            </a:r>
          </a:p>
          <a:p>
            <a:r>
              <a:rPr lang="en-GB" sz="2400" dirty="0"/>
              <a:t>    return ((</a:t>
            </a:r>
            <a:r>
              <a:rPr lang="en-GB" sz="2400" dirty="0" err="1"/>
              <a:t>pad.wButtons</a:t>
            </a:r>
            <a:r>
              <a:rPr lang="en-GB" sz="2400" dirty="0"/>
              <a:t> &amp; XINPUT_GAMEPAD_A) != 0);</a:t>
            </a:r>
          </a:p>
          <a:p>
            <a:r>
              <a:rPr lang="en-GB" sz="2400" dirty="0"/>
              <a:t>}</a:t>
            </a:r>
          </a:p>
        </p:txBody>
      </p:sp>
      <p:sp>
        <p:nvSpPr>
          <p:cNvPr id="4" name="Rounded Rectangle 3"/>
          <p:cNvSpPr/>
          <p:nvPr/>
        </p:nvSpPr>
        <p:spPr>
          <a:xfrm>
            <a:off x="228600" y="219075"/>
            <a:ext cx="8858250" cy="299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t>#define XINPUT_GAMEPAD_RIGHT_THUMB 0x0080 // bit 7</a:t>
            </a:r>
          </a:p>
          <a:p>
            <a:r>
              <a:rPr lang="en-GB" sz="2400" dirty="0"/>
              <a:t>#define XINPUT_GAMEPAD_LEFT_SHOULDER 0x0100 // bit 8</a:t>
            </a:r>
          </a:p>
          <a:p>
            <a:r>
              <a:rPr lang="en-GB" sz="2400" dirty="0"/>
              <a:t>#define XINPUT_GAMEPAD_RIGHT_SHOULDER 0x0200 // bit 9</a:t>
            </a:r>
          </a:p>
          <a:p>
            <a:r>
              <a:rPr lang="en-GB" sz="2400" dirty="0"/>
              <a:t>#define XINPUT_GAMEPAD_A 0x1000 // bit 12</a:t>
            </a:r>
          </a:p>
          <a:p>
            <a:r>
              <a:rPr lang="en-GB" sz="2400" dirty="0"/>
              <a:t>#define XINPUT_GAMEPAD_B 0x2000 // bit 13</a:t>
            </a:r>
          </a:p>
          <a:p>
            <a:r>
              <a:rPr lang="en-GB" sz="2400" dirty="0"/>
              <a:t>#define XINPUT_GAMEPAD_X 0x4000 // bit 14</a:t>
            </a:r>
          </a:p>
          <a:p>
            <a:r>
              <a:rPr lang="en-GB" sz="2400" dirty="0"/>
              <a:t>#define XINPUT_GAMEPAD_Y 0x8000 // bit 15</a:t>
            </a:r>
            <a:endParaRPr lang="en-GB" sz="3200" dirty="0"/>
          </a:p>
        </p:txBody>
      </p:sp>
    </p:spTree>
    <p:extLst>
      <p:ext uri="{BB962C8B-B14F-4D97-AF65-F5344CB8AC3E}">
        <p14:creationId xmlns:p14="http://schemas.microsoft.com/office/powerpoint/2010/main" val="298408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nalog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32976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23850" y="361950"/>
            <a:ext cx="4057650" cy="582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t>typedef</a:t>
            </a:r>
            <a:r>
              <a:rPr lang="en-GB" sz="2400" dirty="0"/>
              <a:t> </a:t>
            </a:r>
            <a:r>
              <a:rPr lang="en-GB" sz="2400" dirty="0" err="1"/>
              <a:t>struct</a:t>
            </a:r>
            <a:r>
              <a:rPr lang="en-GB" sz="2400" dirty="0"/>
              <a:t> _XINPUT_GAMEPAD</a:t>
            </a:r>
          </a:p>
          <a:p>
            <a:r>
              <a:rPr lang="en-GB" sz="2400" dirty="0"/>
              <a:t>{</a:t>
            </a:r>
          </a:p>
          <a:p>
            <a:r>
              <a:rPr lang="en-GB" sz="2400" dirty="0"/>
              <a:t>    WORD </a:t>
            </a:r>
            <a:r>
              <a:rPr lang="en-GB" sz="2400" dirty="0" err="1"/>
              <a:t>wButtons</a:t>
            </a:r>
            <a:r>
              <a:rPr lang="en-GB" sz="2400" dirty="0"/>
              <a:t>;</a:t>
            </a:r>
          </a:p>
          <a:p>
            <a:r>
              <a:rPr lang="en-GB" sz="2400" b="1" dirty="0"/>
              <a:t>    // 8-bit unsigned</a:t>
            </a:r>
          </a:p>
          <a:p>
            <a:r>
              <a:rPr lang="en-GB" sz="2400" dirty="0"/>
              <a:t>    BYTE </a:t>
            </a:r>
            <a:r>
              <a:rPr lang="en-GB" sz="2400" b="1" dirty="0" err="1"/>
              <a:t>bLeftTrigger</a:t>
            </a:r>
            <a:r>
              <a:rPr lang="en-GB" sz="2400" dirty="0"/>
              <a:t>;</a:t>
            </a:r>
          </a:p>
          <a:p>
            <a:r>
              <a:rPr lang="en-GB" sz="2400" dirty="0"/>
              <a:t>    BYTE </a:t>
            </a:r>
            <a:r>
              <a:rPr lang="en-GB" sz="2400" b="1" dirty="0" err="1"/>
              <a:t>bRightTrigger</a:t>
            </a:r>
            <a:r>
              <a:rPr lang="en-GB" sz="2400" dirty="0"/>
              <a:t>;</a:t>
            </a:r>
          </a:p>
          <a:p>
            <a:r>
              <a:rPr lang="en-GB" sz="2400" b="1" dirty="0"/>
              <a:t>    // 16-bit signed</a:t>
            </a:r>
          </a:p>
          <a:p>
            <a:r>
              <a:rPr lang="en-GB" sz="2400" dirty="0"/>
              <a:t>    SHORT </a:t>
            </a:r>
            <a:r>
              <a:rPr lang="en-GB" sz="2400" b="1" dirty="0" err="1"/>
              <a:t>sThumbLX</a:t>
            </a:r>
            <a:r>
              <a:rPr lang="en-GB" sz="2400" dirty="0"/>
              <a:t>;</a:t>
            </a:r>
          </a:p>
          <a:p>
            <a:r>
              <a:rPr lang="en-GB" sz="2400" dirty="0"/>
              <a:t>    SHORT </a:t>
            </a:r>
            <a:r>
              <a:rPr lang="en-GB" sz="2400" b="1" dirty="0" err="1"/>
              <a:t>sThumbLY</a:t>
            </a:r>
            <a:r>
              <a:rPr lang="en-GB" sz="2400" dirty="0"/>
              <a:t>;</a:t>
            </a:r>
          </a:p>
          <a:p>
            <a:r>
              <a:rPr lang="en-GB" sz="2400" dirty="0"/>
              <a:t>    SHORT </a:t>
            </a:r>
            <a:r>
              <a:rPr lang="en-GB" sz="2400" b="1" dirty="0" err="1"/>
              <a:t>sThumbRX</a:t>
            </a:r>
            <a:r>
              <a:rPr lang="en-GB" sz="2400" dirty="0"/>
              <a:t>;</a:t>
            </a:r>
          </a:p>
          <a:p>
            <a:r>
              <a:rPr lang="en-GB" sz="2400" dirty="0"/>
              <a:t>    SHORT </a:t>
            </a:r>
            <a:r>
              <a:rPr lang="en-GB" sz="2400" b="1" dirty="0" err="1"/>
              <a:t>sThumbRY</a:t>
            </a:r>
            <a:r>
              <a:rPr lang="en-GB" sz="2400" dirty="0"/>
              <a:t>;</a:t>
            </a:r>
          </a:p>
          <a:p>
            <a:r>
              <a:rPr lang="en-GB" sz="2400" dirty="0"/>
              <a:t>} XINPUT_GAMEPAD;</a:t>
            </a:r>
            <a:endParaRPr lang="en-GB" dirty="0"/>
          </a:p>
        </p:txBody>
      </p:sp>
    </p:spTree>
    <p:extLst>
      <p:ext uri="{BB962C8B-B14F-4D97-AF65-F5344CB8AC3E}">
        <p14:creationId xmlns:p14="http://schemas.microsoft.com/office/powerpoint/2010/main" val="329695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vibration"/>
          <p:cNvPicPr>
            <a:picLocks noChangeAspect="1" noChangeArrowheads="1"/>
          </p:cNvPicPr>
          <p:nvPr/>
        </p:nvPicPr>
        <p:blipFill rotWithShape="1">
          <a:blip r:embed="rId3">
            <a:extLst>
              <a:ext uri="{28A0092B-C50C-407E-A947-70E740481C1C}">
                <a14:useLocalDpi xmlns:a14="http://schemas.microsoft.com/office/drawing/2010/main" val="0"/>
              </a:ext>
            </a:extLst>
          </a:blip>
          <a:srcRect t="3274" b="12181"/>
          <a:stretch/>
        </p:blipFill>
        <p:spPr bwMode="auto">
          <a:xfrm>
            <a:off x="0" y="0"/>
            <a:ext cx="121781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357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powerglove"/>
          <p:cNvPicPr>
            <a:picLocks noChangeAspect="1" noChangeArrowheads="1"/>
          </p:cNvPicPr>
          <p:nvPr/>
        </p:nvPicPr>
        <p:blipFill rotWithShape="1">
          <a:blip r:embed="rId3">
            <a:extLst>
              <a:ext uri="{28A0092B-C50C-407E-A947-70E740481C1C}">
                <a14:useLocalDpi xmlns:a14="http://schemas.microsoft.com/office/drawing/2010/main" val="0"/>
              </a:ext>
            </a:extLst>
          </a:blip>
          <a:srcRect r="1697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1809" y="797510"/>
            <a:ext cx="8420747" cy="5262979"/>
          </a:xfrm>
          <a:prstGeom prst="rect">
            <a:avLst/>
          </a:prstGeom>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GB" sz="4800" dirty="0">
                <a:solidFill>
                  <a:schemeClr val="accent1">
                    <a:lumMod val="75000"/>
                  </a:schemeClr>
                </a:solidFill>
              </a:rPr>
              <a:t>Dead zones</a:t>
            </a:r>
          </a:p>
          <a:p>
            <a:pPr marL="285750" indent="-285750">
              <a:buFont typeface="Arial" panose="020B0604020202020204" pitchFamily="34" charset="0"/>
              <a:buChar char="•"/>
            </a:pPr>
            <a:r>
              <a:rPr lang="en-GB" sz="4800" dirty="0">
                <a:solidFill>
                  <a:schemeClr val="accent1">
                    <a:lumMod val="75000"/>
                  </a:schemeClr>
                </a:solidFill>
              </a:rPr>
              <a:t>Event detection</a:t>
            </a:r>
          </a:p>
          <a:p>
            <a:pPr marL="285750" indent="-285750">
              <a:buFont typeface="Arial" panose="020B0604020202020204" pitchFamily="34" charset="0"/>
              <a:buChar char="•"/>
            </a:pPr>
            <a:r>
              <a:rPr lang="en-GB" sz="4800" dirty="0">
                <a:solidFill>
                  <a:schemeClr val="accent1">
                    <a:lumMod val="75000"/>
                  </a:schemeClr>
                </a:solidFill>
              </a:rPr>
              <a:t>Button sequences</a:t>
            </a:r>
          </a:p>
          <a:p>
            <a:pPr marL="285750" indent="-285750">
              <a:buFont typeface="Arial" panose="020B0604020202020204" pitchFamily="34" charset="0"/>
              <a:buChar char="•"/>
            </a:pPr>
            <a:r>
              <a:rPr lang="en-GB" sz="4800" dirty="0">
                <a:solidFill>
                  <a:schemeClr val="accent1">
                    <a:lumMod val="75000"/>
                  </a:schemeClr>
                </a:solidFill>
              </a:rPr>
              <a:t>Chords</a:t>
            </a:r>
          </a:p>
          <a:p>
            <a:pPr marL="285750" indent="-285750">
              <a:buFont typeface="Arial" panose="020B0604020202020204" pitchFamily="34" charset="0"/>
              <a:buChar char="•"/>
            </a:pPr>
            <a:r>
              <a:rPr lang="en-GB" sz="4800" dirty="0">
                <a:solidFill>
                  <a:schemeClr val="accent1">
                    <a:lumMod val="75000"/>
                  </a:schemeClr>
                </a:solidFill>
              </a:rPr>
              <a:t>Gesture detection</a:t>
            </a:r>
          </a:p>
          <a:p>
            <a:pPr marL="285750" indent="-285750">
              <a:buFont typeface="Arial" panose="020B0604020202020204" pitchFamily="34" charset="0"/>
              <a:buChar char="•"/>
            </a:pPr>
            <a:r>
              <a:rPr lang="en-GB" sz="4800" dirty="0">
                <a:solidFill>
                  <a:schemeClr val="accent1">
                    <a:lumMod val="75000"/>
                  </a:schemeClr>
                </a:solidFill>
              </a:rPr>
              <a:t>Multiple HID management</a:t>
            </a:r>
          </a:p>
          <a:p>
            <a:pPr marL="285750" indent="-285750">
              <a:buFont typeface="Arial" panose="020B0604020202020204" pitchFamily="34" charset="0"/>
              <a:buChar char="•"/>
            </a:pPr>
            <a:r>
              <a:rPr lang="en-GB" sz="4800" dirty="0">
                <a:solidFill>
                  <a:schemeClr val="accent1">
                    <a:lumMod val="75000"/>
                  </a:schemeClr>
                </a:solidFill>
              </a:rPr>
              <a:t>Controller input remapping</a:t>
            </a:r>
          </a:p>
        </p:txBody>
      </p:sp>
    </p:spTree>
    <p:extLst>
      <p:ext uri="{BB962C8B-B14F-4D97-AF65-F5344CB8AC3E}">
        <p14:creationId xmlns:p14="http://schemas.microsoft.com/office/powerpoint/2010/main" val="418588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129</TotalTime>
  <Words>2765</Words>
  <Application>Microsoft Office PowerPoint</Application>
  <PresentationFormat>Widescreen</PresentationFormat>
  <Paragraphs>163</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Input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Management</dc:title>
  <dc:creator>Chris Janes</dc:creator>
  <cp:lastModifiedBy>Chris Janes</cp:lastModifiedBy>
  <cp:revision>16</cp:revision>
  <dcterms:created xsi:type="dcterms:W3CDTF">2016-10-10T19:41:58Z</dcterms:created>
  <dcterms:modified xsi:type="dcterms:W3CDTF">2016-10-11T07:49:45Z</dcterms:modified>
</cp:coreProperties>
</file>